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9144000" cy="6858000" type="screen4x3"/>
  <p:notesSz cx="6797675" cy="9926638"/>
  <p:defaultTextStyle>
    <a:defPPr>
      <a:defRPr lang="es-ES"/>
    </a:defPPr>
    <a:lvl1pPr algn="ctr" rtl="0" fontAlgn="base">
      <a:spcBef>
        <a:spcPct val="0"/>
      </a:spcBef>
      <a:spcAft>
        <a:spcPct val="0"/>
      </a:spcAft>
      <a:defRPr sz="800" kern="1200">
        <a:solidFill>
          <a:srgbClr val="000000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800" kern="1200">
        <a:solidFill>
          <a:srgbClr val="000000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800" kern="1200">
        <a:solidFill>
          <a:srgbClr val="000000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800" kern="1200">
        <a:solidFill>
          <a:srgbClr val="000000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800" kern="1200">
        <a:solidFill>
          <a:srgbClr val="000000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rgbClr val="000000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rgbClr val="000000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rgbClr val="000000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rgbClr val="000000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FF"/>
    <a:srgbClr val="FB7D5F"/>
    <a:srgbClr val="BBE0E3"/>
    <a:srgbClr val="FD685D"/>
    <a:srgbClr val="A20000"/>
    <a:srgbClr val="FFFF99"/>
    <a:srgbClr val="339966"/>
    <a:srgbClr val="FFE59B"/>
    <a:srgbClr val="996633"/>
    <a:srgbClr val="CC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15620"/>
    <p:restoredTop sz="91560" autoAdjust="0"/>
  </p:normalViewPr>
  <p:slideViewPr>
    <p:cSldViewPr>
      <p:cViewPr varScale="1">
        <p:scale>
          <a:sx n="131" d="100"/>
          <a:sy n="131" d="100"/>
        </p:scale>
        <p:origin x="2616" y="1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s-ES" altLang="ca-E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0443" y="0"/>
            <a:ext cx="2945659" cy="49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endParaRPr lang="es-ES" altLang="ca-E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19163" y="744538"/>
            <a:ext cx="4960937" cy="37226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714546"/>
            <a:ext cx="5438140" cy="44682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modificar el estilo de texto del patrón</a:t>
            </a:r>
          </a:p>
          <a:p>
            <a:pPr lvl="1"/>
            <a:r>
              <a:rPr lang="es-ES" altLang="ca-ES"/>
              <a:t>Segundo nivel</a:t>
            </a:r>
          </a:p>
          <a:p>
            <a:pPr lvl="2"/>
            <a:r>
              <a:rPr lang="es-ES" altLang="ca-ES"/>
              <a:t>Tercer nivel</a:t>
            </a:r>
          </a:p>
          <a:p>
            <a:pPr lvl="3"/>
            <a:r>
              <a:rPr lang="es-ES" altLang="ca-ES"/>
              <a:t>Cuarto nivel</a:t>
            </a:r>
          </a:p>
          <a:p>
            <a:pPr lvl="4"/>
            <a:r>
              <a:rPr lang="es-ES" altLang="ca-ES"/>
              <a:t>Quinto nivel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9090"/>
            <a:ext cx="2945659" cy="49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chemeClr val="tx1"/>
                </a:solidFill>
              </a:defRPr>
            </a:lvl1pPr>
          </a:lstStyle>
          <a:p>
            <a:endParaRPr lang="es-ES" altLang="ca-E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50443" y="9429090"/>
            <a:ext cx="2945659" cy="4959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chemeClr val="tx1"/>
                </a:solidFill>
              </a:defRPr>
            </a:lvl1pPr>
          </a:lstStyle>
          <a:p>
            <a:fld id="{5DEC9B61-C510-4D0F-83EE-2624870A0621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427192607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F0CB26C-8AB3-4E78-ACA2-A831257352FE}" type="slidenum">
              <a:rPr lang="es-ES" altLang="ca-ES"/>
              <a:pPr/>
              <a:t>1</a:t>
            </a:fld>
            <a:endParaRPr lang="es-ES" altLang="ca-ES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ca-ES" altLang="ca-E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Subtíto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ca-ES"/>
              <a:t>Feu clic aquí per editar l'estil de subtítols del patró.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B9C8B7-6DBA-4A63-9F8E-AFD8CAE4F50F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42600545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ol i text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6C45C-9EC1-450C-B433-81CE3F23E4AA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8643868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ol vertical i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9F3D437-88EF-4825-BD0C-2790BA1EBAFF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1273752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ol i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4901B93-ED0D-4537-9F29-365237FB14FA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740131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pçalera de la sec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Contenidor de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5" name="Contenidor de peu de pà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6" name="Conteni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B29B523-5131-4AD0-BD6F-B071DC5DEFA6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2864485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ct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CFF4D41-8B80-490C-8F95-F0CAAEB6C918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528313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4" name="Contenidor de contingut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5" name="Contenidor de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6" name="Contenidor de contingut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7" name="Contenidor de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8" name="Contenidor de peu de pà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9" name="Conteni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5468DD5-9F72-4D8B-80C3-BD0E792EBD3B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776731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omés títo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/>
              <a:t>Feu clic aquí per editar l'estil</a:t>
            </a:r>
          </a:p>
        </p:txBody>
      </p:sp>
      <p:sp>
        <p:nvSpPr>
          <p:cNvPr id="3" name="Contenidor de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4" name="Contenidor de peu de pà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5" name="Conteni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9F309E5-E3EB-4E3F-B76B-A54CDEE015B7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8112343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idor de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3" name="Contenidor de peu de pà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4" name="Conteni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D22DD9-A162-4F54-92D7-66BD2FF592FD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31680377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ingut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e contingut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a-ES"/>
              <a:t>Feu clic aquí per editar estils</a:t>
            </a:r>
          </a:p>
          <a:p>
            <a:pPr lvl="1"/>
            <a:r>
              <a:rPr lang="ca-ES"/>
              <a:t>Segon nivell</a:t>
            </a:r>
          </a:p>
          <a:p>
            <a:pPr lvl="2"/>
            <a:r>
              <a:rPr lang="ca-ES"/>
              <a:t>Tercer nivell</a:t>
            </a:r>
          </a:p>
          <a:p>
            <a:pPr lvl="3"/>
            <a:r>
              <a:rPr lang="ca-ES"/>
              <a:t>Quart nivell</a:t>
            </a:r>
          </a:p>
          <a:p>
            <a:pPr lvl="4"/>
            <a:r>
              <a:rPr lang="ca-ES"/>
              <a:t>Cinquè nivell</a:t>
            </a:r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9339ED-6B51-4B6B-9BFB-F1D7FB932776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2510644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tge amb l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o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a-ES"/>
              <a:t>Feu clic aquí per editar l'estil</a:t>
            </a:r>
          </a:p>
        </p:txBody>
      </p:sp>
      <p:sp>
        <p:nvSpPr>
          <p:cNvPr id="3" name="Contenidor d'imatg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Contenidor de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a-ES"/>
              <a:t>Feu clic aquí per editar estils</a:t>
            </a:r>
          </a:p>
        </p:txBody>
      </p:sp>
      <p:sp>
        <p:nvSpPr>
          <p:cNvPr id="5" name="Contenidor de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6" name="Contenidor de peu de pà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s-ES" altLang="ca-ES"/>
          </a:p>
        </p:txBody>
      </p:sp>
      <p:sp>
        <p:nvSpPr>
          <p:cNvPr id="7" name="Conteni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EB669D-05BB-4669-A429-10F47B0B1853}" type="slidenum">
              <a:rPr lang="es-ES" altLang="ca-ES"/>
              <a:pPr/>
              <a:t>‹Nº›</a:t>
            </a:fld>
            <a:endParaRPr lang="es-ES" altLang="ca-ES"/>
          </a:p>
        </p:txBody>
      </p:sp>
    </p:spTree>
    <p:extLst>
      <p:ext uri="{BB962C8B-B14F-4D97-AF65-F5344CB8AC3E}">
        <p14:creationId xmlns:p14="http://schemas.microsoft.com/office/powerpoint/2010/main" val="4121529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altLang="ca-ES"/>
              <a:t>Haga clic para modificar el estilo de texto del patrón</a:t>
            </a:r>
          </a:p>
          <a:p>
            <a:pPr lvl="1"/>
            <a:r>
              <a:rPr lang="es-ES" altLang="ca-ES"/>
              <a:t>Segundo nivel</a:t>
            </a:r>
          </a:p>
          <a:p>
            <a:pPr lvl="2"/>
            <a:r>
              <a:rPr lang="es-ES" altLang="ca-ES"/>
              <a:t>Tercer nivel</a:t>
            </a:r>
          </a:p>
          <a:p>
            <a:pPr lvl="3"/>
            <a:r>
              <a:rPr lang="es-ES" altLang="ca-ES"/>
              <a:t>Cuarto nivel</a:t>
            </a:r>
          </a:p>
          <a:p>
            <a:pPr lvl="4"/>
            <a:r>
              <a:rPr lang="es-ES" altLang="ca-ES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solidFill>
                  <a:schemeClr val="tx1"/>
                </a:solidFill>
              </a:defRPr>
            </a:lvl1pPr>
          </a:lstStyle>
          <a:p>
            <a:endParaRPr lang="es-ES" altLang="ca-E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solidFill>
                  <a:schemeClr val="tx1"/>
                </a:solidFill>
              </a:defRPr>
            </a:lvl1pPr>
          </a:lstStyle>
          <a:p>
            <a:endParaRPr lang="es-ES" altLang="ca-E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chemeClr val="tx1"/>
                </a:solidFill>
              </a:defRPr>
            </a:lvl1pPr>
          </a:lstStyle>
          <a:p>
            <a:fld id="{6971B5B0-E364-4349-8257-0A99253E79A4}" type="slidenum">
              <a:rPr lang="es-ES" altLang="ca-ES"/>
              <a:pPr/>
              <a:t>‹Nº›</a:t>
            </a:fld>
            <a:endParaRPr lang="es-ES" altLang="ca-E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ca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3" name="Rectangle 57"/>
          <p:cNvSpPr>
            <a:spLocks noChangeArrowheads="1"/>
          </p:cNvSpPr>
          <p:nvPr/>
        </p:nvSpPr>
        <p:spPr bwMode="auto">
          <a:xfrm>
            <a:off x="6045390" y="3364348"/>
            <a:ext cx="2955359" cy="2291801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6350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r>
              <a:rPr lang="es-ES" sz="1200" b="1" noProof="0" dirty="0">
                <a:solidFill>
                  <a:schemeClr val="bg1"/>
                </a:solidFill>
              </a:rPr>
              <a:t>Área Servicios</a:t>
            </a:r>
          </a:p>
        </p:txBody>
      </p:sp>
      <p:sp>
        <p:nvSpPr>
          <p:cNvPr id="4152" name="Rectangle 56"/>
          <p:cNvSpPr>
            <a:spLocks noChangeArrowheads="1"/>
          </p:cNvSpPr>
          <p:nvPr/>
        </p:nvSpPr>
        <p:spPr bwMode="auto">
          <a:xfrm>
            <a:off x="3723439" y="3384654"/>
            <a:ext cx="2211627" cy="2287941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635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r>
              <a:rPr lang="es-ES" sz="1200" b="1" noProof="0" dirty="0">
                <a:solidFill>
                  <a:schemeClr val="bg1"/>
                </a:solidFill>
              </a:rPr>
              <a:t>Área Psicosocial</a:t>
            </a:r>
          </a:p>
        </p:txBody>
      </p:sp>
      <p:sp>
        <p:nvSpPr>
          <p:cNvPr id="4130" name="Rectangle 34"/>
          <p:cNvSpPr>
            <a:spLocks noChangeArrowheads="1"/>
          </p:cNvSpPr>
          <p:nvPr/>
        </p:nvSpPr>
        <p:spPr bwMode="auto">
          <a:xfrm>
            <a:off x="15012" y="3373344"/>
            <a:ext cx="3639120" cy="2291802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100000">
                <a:schemeClr val="hlink"/>
              </a:gs>
            </a:gsLst>
            <a:lin ang="5400000" scaled="1"/>
          </a:gradFill>
          <a:ln w="6350" algn="ctr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b" anchorCtr="1"/>
          <a:lstStyle/>
          <a:p>
            <a:r>
              <a:rPr lang="es-ES" sz="1200" b="1" noProof="0" dirty="0">
                <a:solidFill>
                  <a:schemeClr val="bg1"/>
                </a:solidFill>
              </a:rPr>
              <a:t>Área Sanitaría Asistencial</a:t>
            </a:r>
          </a:p>
        </p:txBody>
      </p:sp>
      <p:sp>
        <p:nvSpPr>
          <p:cNvPr id="4100" name="Rectangle 4"/>
          <p:cNvSpPr>
            <a:spLocks noChangeArrowheads="1"/>
          </p:cNvSpPr>
          <p:nvPr/>
        </p:nvSpPr>
        <p:spPr bwMode="auto">
          <a:xfrm>
            <a:off x="3816721" y="879912"/>
            <a:ext cx="1593477" cy="381000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sz="900" b="1" noProof="0" dirty="0">
                <a:solidFill>
                  <a:schemeClr val="bg1"/>
                </a:solidFill>
              </a:rPr>
              <a:t>Gerencia</a:t>
            </a:r>
            <a:endParaRPr lang="es-ES" sz="400" b="1" noProof="0" dirty="0">
              <a:solidFill>
                <a:schemeClr val="bg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ca-ES" altLang="ca-E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IGNASI ALETÀ FERRAN</a:t>
            </a:r>
          </a:p>
        </p:txBody>
      </p:sp>
      <p:sp>
        <p:nvSpPr>
          <p:cNvPr id="4108" name="Rectangle 12"/>
          <p:cNvSpPr>
            <a:spLocks noChangeArrowheads="1"/>
          </p:cNvSpPr>
          <p:nvPr/>
        </p:nvSpPr>
        <p:spPr bwMode="auto">
          <a:xfrm>
            <a:off x="3796285" y="4060651"/>
            <a:ext cx="621630" cy="652300"/>
          </a:xfrm>
          <a:prstGeom prst="rect">
            <a:avLst/>
          </a:prstGeom>
          <a:solidFill>
            <a:srgbClr val="BBE0E3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Trabajo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Social</a:t>
            </a:r>
          </a:p>
          <a:p>
            <a:endParaRPr lang="ca-ES" altLang="ca-ES" sz="400" dirty="0">
              <a:solidFill>
                <a:schemeClr val="tx1"/>
              </a:solidFill>
              <a:latin typeface="Franklin Gothic Book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ALBA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 ALARCÓN</a:t>
            </a:r>
          </a:p>
        </p:txBody>
      </p:sp>
      <p:sp>
        <p:nvSpPr>
          <p:cNvPr id="4110" name="Rectangle 14"/>
          <p:cNvSpPr>
            <a:spLocks noChangeArrowheads="1"/>
          </p:cNvSpPr>
          <p:nvPr/>
        </p:nvSpPr>
        <p:spPr bwMode="auto">
          <a:xfrm>
            <a:off x="5212889" y="4058582"/>
            <a:ext cx="621631" cy="6523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Psicología</a:t>
            </a:r>
          </a:p>
          <a:p>
            <a:endParaRPr lang="ca-ES" altLang="ca-ES" sz="4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CONCHA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ca-ES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LOBATO</a:t>
            </a:r>
            <a:endParaRPr kumimoji="0" lang="es-ES" altLang="ca-ES" sz="8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11" name="Rectangle 15"/>
          <p:cNvSpPr>
            <a:spLocks noChangeArrowheads="1"/>
          </p:cNvSpPr>
          <p:nvPr/>
        </p:nvSpPr>
        <p:spPr bwMode="auto">
          <a:xfrm>
            <a:off x="905772" y="4033771"/>
            <a:ext cx="647700" cy="526068"/>
          </a:xfrm>
          <a:prstGeom prst="rect">
            <a:avLst/>
          </a:prstGeom>
          <a:solidFill>
            <a:srgbClr val="BBE0E3"/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a-ES" altLang="ca-ES" b="1" dirty="0">
              <a:solidFill>
                <a:schemeClr val="tx1"/>
              </a:solidFill>
            </a:endParaRPr>
          </a:p>
          <a:p>
            <a:r>
              <a:rPr lang="es-ES" b="1" noProof="0" dirty="0">
                <a:solidFill>
                  <a:schemeClr val="tx1"/>
                </a:solidFill>
              </a:rPr>
              <a:t>Medicina</a:t>
            </a:r>
          </a:p>
          <a:p>
            <a:endParaRPr lang="ca-ES" altLang="ca-ES" sz="6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VALENTÍN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ca-ES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BORES</a:t>
            </a:r>
            <a:endParaRPr kumimoji="0" lang="es-ES" altLang="ca-ES" sz="8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a-ES" altLang="ca-ES" b="1" dirty="0">
              <a:solidFill>
                <a:schemeClr val="tx1"/>
              </a:solidFill>
            </a:endParaRPr>
          </a:p>
        </p:txBody>
      </p:sp>
      <p:sp>
        <p:nvSpPr>
          <p:cNvPr id="4112" name="Rectangle 16"/>
          <p:cNvSpPr>
            <a:spLocks noChangeArrowheads="1"/>
          </p:cNvSpPr>
          <p:nvPr/>
        </p:nvSpPr>
        <p:spPr bwMode="auto">
          <a:xfrm>
            <a:off x="2992785" y="4034920"/>
            <a:ext cx="676735" cy="985847"/>
          </a:xfrm>
          <a:prstGeom prst="rect">
            <a:avLst/>
          </a:prstGeom>
          <a:solidFill>
            <a:srgbClr val="BBE0E3"/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Terapia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Ocupacional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s-ES" altLang="ca-ES" sz="7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7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PATRICIA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ca-ES" sz="700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CARBALLO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a-ES" altLang="ca-ES" sz="600" dirty="0">
              <a:solidFill>
                <a:srgbClr val="000000">
                  <a:lumMod val="65000"/>
                  <a:lumOff val="35000"/>
                </a:srgbClr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a-ES" altLang="ca-ES" b="1">
                <a:solidFill>
                  <a:srgbClr val="000000">
                    <a:lumMod val="65000"/>
                    <a:lumOff val="35000"/>
                  </a:srgbClr>
                </a:solidFill>
              </a:rPr>
              <a:t>ELVIRA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a-ES" altLang="ca-ES" b="1">
                <a:solidFill>
                  <a:srgbClr val="000000">
                    <a:lumMod val="65000"/>
                    <a:lumOff val="35000"/>
                  </a:srgbClr>
                </a:solidFill>
              </a:rPr>
              <a:t>PÉREZ</a:t>
            </a:r>
            <a:endParaRPr lang="ca-ES" altLang="ca-ES" b="1" dirty="0">
              <a:solidFill>
                <a:schemeClr val="tx1"/>
              </a:solidFill>
            </a:endParaRPr>
          </a:p>
        </p:txBody>
      </p:sp>
      <p:sp>
        <p:nvSpPr>
          <p:cNvPr id="4113" name="Rectangle 17"/>
          <p:cNvSpPr>
            <a:spLocks noChangeArrowheads="1"/>
          </p:cNvSpPr>
          <p:nvPr/>
        </p:nvSpPr>
        <p:spPr bwMode="auto">
          <a:xfrm>
            <a:off x="2284466" y="4033771"/>
            <a:ext cx="658812" cy="985846"/>
          </a:xfrm>
          <a:prstGeom prst="rect">
            <a:avLst/>
          </a:prstGeom>
          <a:solidFill>
            <a:srgbClr val="BBE0E3"/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b="1" dirty="0">
                <a:solidFill>
                  <a:schemeClr val="tx1"/>
                </a:solidFill>
              </a:rPr>
              <a:t>Supervisión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Rehabilitación</a:t>
            </a:r>
          </a:p>
          <a:p>
            <a:endParaRPr lang="ca-ES" altLang="ca-ES" sz="4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PATRICIA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ca-ES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CARBALLO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ca-ES" b="1" dirty="0">
                <a:solidFill>
                  <a:schemeClr val="tx1"/>
                </a:solidFill>
              </a:rPr>
              <a:t>Fisioterapia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ca-ES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MÓNICA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ca-ES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LUENGO</a:t>
            </a:r>
            <a:endParaRPr kumimoji="0" lang="es-ES" altLang="ca-ES" sz="8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17" name="Rectangle 21"/>
          <p:cNvSpPr>
            <a:spLocks noChangeArrowheads="1"/>
          </p:cNvSpPr>
          <p:nvPr/>
        </p:nvSpPr>
        <p:spPr bwMode="auto">
          <a:xfrm>
            <a:off x="129916" y="4757245"/>
            <a:ext cx="738256" cy="485600"/>
          </a:xfrm>
          <a:prstGeom prst="rect">
            <a:avLst/>
          </a:prstGeom>
          <a:solidFill>
            <a:srgbClr val="BBE0E3"/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Auxiliares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geriatría</a:t>
            </a:r>
          </a:p>
        </p:txBody>
      </p:sp>
      <p:sp>
        <p:nvSpPr>
          <p:cNvPr id="4115" name="Rectangle 19"/>
          <p:cNvSpPr>
            <a:spLocks noChangeArrowheads="1"/>
          </p:cNvSpPr>
          <p:nvPr/>
        </p:nvSpPr>
        <p:spPr bwMode="auto">
          <a:xfrm>
            <a:off x="977177" y="4757245"/>
            <a:ext cx="647700" cy="485600"/>
          </a:xfrm>
          <a:prstGeom prst="rect">
            <a:avLst/>
          </a:prstGeom>
          <a:solidFill>
            <a:srgbClr val="BBE0E3"/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b="1" dirty="0">
                <a:solidFill>
                  <a:schemeClr val="tx1"/>
                </a:solidFill>
              </a:rPr>
              <a:t>Personal 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SANITARIO</a:t>
            </a:r>
          </a:p>
          <a:p>
            <a:endParaRPr lang="ca-ES" altLang="ca-ES" sz="400" b="1" dirty="0">
              <a:solidFill>
                <a:schemeClr val="tx1"/>
              </a:solidFill>
            </a:endParaRPr>
          </a:p>
        </p:txBody>
      </p:sp>
      <p:sp>
        <p:nvSpPr>
          <p:cNvPr id="4116" name="Rectangle 20"/>
          <p:cNvSpPr>
            <a:spLocks noChangeArrowheads="1"/>
          </p:cNvSpPr>
          <p:nvPr/>
        </p:nvSpPr>
        <p:spPr bwMode="auto">
          <a:xfrm>
            <a:off x="113616" y="4033772"/>
            <a:ext cx="738256" cy="652300"/>
          </a:xfrm>
          <a:prstGeom prst="rect">
            <a:avLst/>
          </a:prstGeom>
          <a:solidFill>
            <a:srgbClr val="BBE0E3"/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Coordinación 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de Turno</a:t>
            </a:r>
          </a:p>
          <a:p>
            <a:endParaRPr lang="ca-ES" altLang="ca-ES" sz="6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a-ES" altLang="ca-ES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Mª ÓSCAR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ca-ES" altLang="ca-ES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PEJENAUTE</a:t>
            </a:r>
          </a:p>
        </p:txBody>
      </p:sp>
      <p:sp>
        <p:nvSpPr>
          <p:cNvPr id="4141" name="Rectangle 45"/>
          <p:cNvSpPr>
            <a:spLocks noChangeArrowheads="1"/>
          </p:cNvSpPr>
          <p:nvPr/>
        </p:nvSpPr>
        <p:spPr bwMode="auto">
          <a:xfrm>
            <a:off x="6111143" y="4027324"/>
            <a:ext cx="647700" cy="465831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Recepción</a:t>
            </a:r>
          </a:p>
          <a:p>
            <a:endParaRPr lang="es-ES" noProof="0" dirty="0">
              <a:solidFill>
                <a:schemeClr val="tx1"/>
              </a:solidFill>
              <a:latin typeface="Franklin Gothic Book" pitchFamily="34" charset="0"/>
            </a:endParaRPr>
          </a:p>
        </p:txBody>
      </p:sp>
      <p:sp>
        <p:nvSpPr>
          <p:cNvPr id="4138" name="Rectangle 42"/>
          <p:cNvSpPr>
            <a:spLocks noChangeArrowheads="1"/>
          </p:cNvSpPr>
          <p:nvPr/>
        </p:nvSpPr>
        <p:spPr bwMode="auto">
          <a:xfrm>
            <a:off x="8155233" y="4026432"/>
            <a:ext cx="795936" cy="465829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Mantenimiento</a:t>
            </a:r>
            <a:endParaRPr lang="ca-ES" altLang="ca-ES" b="1" dirty="0">
              <a:solidFill>
                <a:schemeClr val="tx1"/>
              </a:solidFill>
            </a:endParaRPr>
          </a:p>
        </p:txBody>
      </p:sp>
      <p:sp>
        <p:nvSpPr>
          <p:cNvPr id="4139" name="Rectangle 43"/>
          <p:cNvSpPr>
            <a:spLocks noChangeArrowheads="1"/>
          </p:cNvSpPr>
          <p:nvPr/>
        </p:nvSpPr>
        <p:spPr bwMode="auto">
          <a:xfrm>
            <a:off x="7431118" y="4026432"/>
            <a:ext cx="647700" cy="46583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Limpieza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Lavandería</a:t>
            </a:r>
          </a:p>
        </p:txBody>
      </p:sp>
      <p:sp>
        <p:nvSpPr>
          <p:cNvPr id="4158" name="Rectangle 62"/>
          <p:cNvSpPr>
            <a:spLocks noChangeArrowheads="1"/>
          </p:cNvSpPr>
          <p:nvPr/>
        </p:nvSpPr>
        <p:spPr bwMode="auto">
          <a:xfrm>
            <a:off x="6122646" y="879075"/>
            <a:ext cx="757947" cy="381000"/>
          </a:xfrm>
          <a:prstGeom prst="rect">
            <a:avLst/>
          </a:prstGeom>
          <a:solidFill>
            <a:srgbClr val="FFFF99"/>
          </a:solidFill>
          <a:ln w="12700">
            <a:solidFill>
              <a:schemeClr val="tx1"/>
            </a:solidFill>
            <a:prstDash val="sysDot"/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noProof="0" dirty="0">
                <a:solidFill>
                  <a:schemeClr val="tx1"/>
                </a:solidFill>
                <a:latin typeface="Franklin Gothic Book" pitchFamily="34" charset="0"/>
              </a:rPr>
              <a:t>Asesores/as </a:t>
            </a:r>
          </a:p>
          <a:p>
            <a:r>
              <a:rPr lang="es-ES" noProof="0" dirty="0">
                <a:solidFill>
                  <a:schemeClr val="tx1"/>
                </a:solidFill>
                <a:latin typeface="Franklin Gothic Book" pitchFamily="34" charset="0"/>
              </a:rPr>
              <a:t>Externos</a:t>
            </a:r>
          </a:p>
        </p:txBody>
      </p:sp>
      <p:sp>
        <p:nvSpPr>
          <p:cNvPr id="4160" name="Rectangle 64"/>
          <p:cNvSpPr>
            <a:spLocks noChangeArrowheads="1"/>
          </p:cNvSpPr>
          <p:nvPr/>
        </p:nvSpPr>
        <p:spPr bwMode="auto">
          <a:xfrm>
            <a:off x="4191000" y="1584325"/>
            <a:ext cx="76200" cy="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ca-ES" altLang="ca-E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161" name="Rectangle 65"/>
          <p:cNvSpPr>
            <a:spLocks noChangeArrowheads="1"/>
          </p:cNvSpPr>
          <p:nvPr/>
        </p:nvSpPr>
        <p:spPr bwMode="auto">
          <a:xfrm>
            <a:off x="4267200" y="1584325"/>
            <a:ext cx="76200" cy="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ca-ES" altLang="ca-E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162" name="Rectangle 66"/>
          <p:cNvSpPr>
            <a:spLocks noChangeArrowheads="1"/>
          </p:cNvSpPr>
          <p:nvPr/>
        </p:nvSpPr>
        <p:spPr bwMode="auto">
          <a:xfrm>
            <a:off x="4343400" y="1584325"/>
            <a:ext cx="76200" cy="7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ca-ES" altLang="ca-ES">
                <a:solidFill>
                  <a:schemeClr val="tx1"/>
                </a:solidFill>
              </a:rPr>
              <a:t> </a:t>
            </a:r>
          </a:p>
        </p:txBody>
      </p:sp>
      <p:sp>
        <p:nvSpPr>
          <p:cNvPr id="4164" name="Rectangle 68"/>
          <p:cNvSpPr>
            <a:spLocks noChangeArrowheads="1"/>
          </p:cNvSpPr>
          <p:nvPr/>
        </p:nvSpPr>
        <p:spPr bwMode="auto">
          <a:xfrm>
            <a:off x="5634635" y="1726968"/>
            <a:ext cx="2015133" cy="381000"/>
          </a:xfrm>
          <a:prstGeom prst="rect">
            <a:avLst/>
          </a:prstGeom>
          <a:solidFill>
            <a:srgbClr val="FD685D"/>
          </a:solidFill>
          <a:ln>
            <a:noFill/>
          </a:ln>
          <a:effectLst/>
        </p:spPr>
        <p:txBody>
          <a:bodyPr wrap="none" anchor="ctr"/>
          <a:lstStyle/>
          <a:p>
            <a:r>
              <a:rPr lang="es-ES" sz="900" b="1" dirty="0">
                <a:solidFill>
                  <a:schemeClr val="bg1"/>
                </a:solidFill>
              </a:rPr>
              <a:t>Dirección Centro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ANA LUCAS REBENAQUE</a:t>
            </a:r>
          </a:p>
        </p:txBody>
      </p:sp>
      <p:sp>
        <p:nvSpPr>
          <p:cNvPr id="4169" name="Text Box 73"/>
          <p:cNvSpPr txBox="1">
            <a:spLocks noChangeArrowheads="1"/>
          </p:cNvSpPr>
          <p:nvPr/>
        </p:nvSpPr>
        <p:spPr bwMode="auto">
          <a:xfrm>
            <a:off x="2497931" y="381000"/>
            <a:ext cx="4343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ES" altLang="ca-ES" sz="1800" dirty="0">
                <a:solidFill>
                  <a:srgbClr val="A20000"/>
                </a:solidFill>
                <a:latin typeface="Arial Rounded MT Bold" pitchFamily="34" charset="0"/>
              </a:rPr>
              <a:t>SOPHOS Residencia Cobeña</a:t>
            </a:r>
          </a:p>
        </p:txBody>
      </p:sp>
      <p:sp>
        <p:nvSpPr>
          <p:cNvPr id="7" name="Rectangle 43">
            <a:extLst>
              <a:ext uri="{FF2B5EF4-FFF2-40B4-BE49-F238E27FC236}">
                <a16:creationId xmlns:a16="http://schemas.microsoft.com/office/drawing/2014/main" id="{FDE03776-2071-04C2-45EB-C3E93CE6C84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04472" y="4033771"/>
            <a:ext cx="571484" cy="46583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Cocina</a:t>
            </a:r>
          </a:p>
        </p:txBody>
      </p:sp>
      <p:cxnSp>
        <p:nvCxnSpPr>
          <p:cNvPr id="31" name="Connector recte 30">
            <a:extLst>
              <a:ext uri="{FF2B5EF4-FFF2-40B4-BE49-F238E27FC236}">
                <a16:creationId xmlns:a16="http://schemas.microsoft.com/office/drawing/2014/main" id="{3834A1F2-AAD1-8163-C17F-F491C388F008}"/>
              </a:ext>
            </a:extLst>
          </p:cNvPr>
          <p:cNvCxnSpPr/>
          <p:nvPr/>
        </p:nvCxnSpPr>
        <p:spPr bwMode="auto">
          <a:xfrm>
            <a:off x="4583746" y="1260912"/>
            <a:ext cx="0" cy="186888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38" name="Connector recte 37">
            <a:extLst>
              <a:ext uri="{FF2B5EF4-FFF2-40B4-BE49-F238E27FC236}">
                <a16:creationId xmlns:a16="http://schemas.microsoft.com/office/drawing/2014/main" id="{DC61A179-A642-3A24-5573-190F8E0BF500}"/>
              </a:ext>
            </a:extLst>
          </p:cNvPr>
          <p:cNvCxnSpPr/>
          <p:nvPr/>
        </p:nvCxnSpPr>
        <p:spPr bwMode="auto">
          <a:xfrm>
            <a:off x="1536349" y="2362200"/>
            <a:ext cx="5628262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5" name="Connector recte 24">
            <a:extLst>
              <a:ext uri="{FF2B5EF4-FFF2-40B4-BE49-F238E27FC236}">
                <a16:creationId xmlns:a16="http://schemas.microsoft.com/office/drawing/2014/main" id="{2E990037-0D4D-DA5A-BEC4-F2F8C3F720EF}"/>
              </a:ext>
            </a:extLst>
          </p:cNvPr>
          <p:cNvCxnSpPr/>
          <p:nvPr/>
        </p:nvCxnSpPr>
        <p:spPr bwMode="auto">
          <a:xfrm>
            <a:off x="4583746" y="1447800"/>
            <a:ext cx="2037216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26" name="Connector recte 25">
            <a:extLst>
              <a:ext uri="{FF2B5EF4-FFF2-40B4-BE49-F238E27FC236}">
                <a16:creationId xmlns:a16="http://schemas.microsoft.com/office/drawing/2014/main" id="{A7B43B08-CE84-163B-E2B7-60994F63BB69}"/>
              </a:ext>
            </a:extLst>
          </p:cNvPr>
          <p:cNvCxnSpPr/>
          <p:nvPr/>
        </p:nvCxnSpPr>
        <p:spPr bwMode="auto">
          <a:xfrm>
            <a:off x="1517206" y="1447800"/>
            <a:ext cx="3054794" cy="0"/>
          </a:xfrm>
          <a:prstGeom prst="line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Connector de fletxa recta 54">
            <a:extLst>
              <a:ext uri="{FF2B5EF4-FFF2-40B4-BE49-F238E27FC236}">
                <a16:creationId xmlns:a16="http://schemas.microsoft.com/office/drawing/2014/main" id="{A63E1781-5095-ABE8-C281-B66C4759ABA8}"/>
              </a:ext>
            </a:extLst>
          </p:cNvPr>
          <p:cNvCxnSpPr>
            <a:cxnSpLocks/>
          </p:cNvCxnSpPr>
          <p:nvPr/>
        </p:nvCxnSpPr>
        <p:spPr bwMode="auto">
          <a:xfrm>
            <a:off x="6615784" y="1447800"/>
            <a:ext cx="1" cy="238233"/>
          </a:xfrm>
          <a:prstGeom prst="straightConnector1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63" name="Connector de fletxa recta 62">
            <a:extLst>
              <a:ext uri="{FF2B5EF4-FFF2-40B4-BE49-F238E27FC236}">
                <a16:creationId xmlns:a16="http://schemas.microsoft.com/office/drawing/2014/main" id="{40A315D5-F5D2-ED0C-2271-9CDA63D45799}"/>
              </a:ext>
            </a:extLst>
          </p:cNvPr>
          <p:cNvCxnSpPr/>
          <p:nvPr/>
        </p:nvCxnSpPr>
        <p:spPr bwMode="auto">
          <a:xfrm>
            <a:off x="1517206" y="1447800"/>
            <a:ext cx="0" cy="186889"/>
          </a:xfrm>
          <a:prstGeom prst="straightConnector1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05" name="Connector de fletxa recta 4104">
            <a:extLst>
              <a:ext uri="{FF2B5EF4-FFF2-40B4-BE49-F238E27FC236}">
                <a16:creationId xmlns:a16="http://schemas.microsoft.com/office/drawing/2014/main" id="{36728764-6FEC-C6CF-6DAA-B593D0DB7F44}"/>
              </a:ext>
            </a:extLst>
          </p:cNvPr>
          <p:cNvCxnSpPr>
            <a:stCxn id="4100" idx="3"/>
            <a:endCxn id="4158" idx="1"/>
          </p:cNvCxnSpPr>
          <p:nvPr/>
        </p:nvCxnSpPr>
        <p:spPr bwMode="auto">
          <a:xfrm flipV="1">
            <a:off x="5410198" y="1069575"/>
            <a:ext cx="712448" cy="837"/>
          </a:xfrm>
          <a:prstGeom prst="straightConnector1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18" name="Connector de fletxa recta 4117">
            <a:extLst>
              <a:ext uri="{FF2B5EF4-FFF2-40B4-BE49-F238E27FC236}">
                <a16:creationId xmlns:a16="http://schemas.microsoft.com/office/drawing/2014/main" id="{30E70287-CFA2-E103-1BF2-7EAEA41AE8DF}"/>
              </a:ext>
            </a:extLst>
          </p:cNvPr>
          <p:cNvCxnSpPr/>
          <p:nvPr/>
        </p:nvCxnSpPr>
        <p:spPr bwMode="auto">
          <a:xfrm>
            <a:off x="1545467" y="2362200"/>
            <a:ext cx="0" cy="1002148"/>
          </a:xfrm>
          <a:prstGeom prst="straightConnector1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21" name="Connector de fletxa recta 4120">
            <a:extLst>
              <a:ext uri="{FF2B5EF4-FFF2-40B4-BE49-F238E27FC236}">
                <a16:creationId xmlns:a16="http://schemas.microsoft.com/office/drawing/2014/main" id="{F271765A-933A-792C-93C7-1433DCB406CC}"/>
              </a:ext>
            </a:extLst>
          </p:cNvPr>
          <p:cNvCxnSpPr/>
          <p:nvPr/>
        </p:nvCxnSpPr>
        <p:spPr bwMode="auto">
          <a:xfrm>
            <a:off x="4381500" y="2362200"/>
            <a:ext cx="0" cy="1002148"/>
          </a:xfrm>
          <a:prstGeom prst="straightConnector1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4124" name="Connector de fletxa recta 4123">
            <a:extLst>
              <a:ext uri="{FF2B5EF4-FFF2-40B4-BE49-F238E27FC236}">
                <a16:creationId xmlns:a16="http://schemas.microsoft.com/office/drawing/2014/main" id="{B3D44B84-D266-604C-82C2-4D12926589E6}"/>
              </a:ext>
            </a:extLst>
          </p:cNvPr>
          <p:cNvCxnSpPr/>
          <p:nvPr/>
        </p:nvCxnSpPr>
        <p:spPr bwMode="auto">
          <a:xfrm>
            <a:off x="7164611" y="2362199"/>
            <a:ext cx="0" cy="1002149"/>
          </a:xfrm>
          <a:prstGeom prst="straightConnector1">
            <a:avLst/>
          </a:prstGeom>
          <a:solidFill>
            <a:srgbClr val="FFFF99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13" name="Rectangle 43">
            <a:extLst>
              <a:ext uri="{FF2B5EF4-FFF2-40B4-BE49-F238E27FC236}">
                <a16:creationId xmlns:a16="http://schemas.microsoft.com/office/drawing/2014/main" id="{825C598B-401E-1397-135B-1972C788BAA5}"/>
              </a:ext>
            </a:extLst>
          </p:cNvPr>
          <p:cNvSpPr>
            <a:spLocks noChangeArrowheads="1"/>
          </p:cNvSpPr>
          <p:nvPr/>
        </p:nvSpPr>
        <p:spPr bwMode="auto">
          <a:xfrm>
            <a:off x="7015343" y="4639768"/>
            <a:ext cx="1015454" cy="381000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Servicios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Complementarios</a:t>
            </a:r>
          </a:p>
        </p:txBody>
      </p:sp>
      <p:sp>
        <p:nvSpPr>
          <p:cNvPr id="6" name="Rectangle 15">
            <a:extLst>
              <a:ext uri="{FF2B5EF4-FFF2-40B4-BE49-F238E27FC236}">
                <a16:creationId xmlns:a16="http://schemas.microsoft.com/office/drawing/2014/main" id="{AB6189BB-1B24-AC19-BFA2-7F03018CFEB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04367" y="4038996"/>
            <a:ext cx="647700" cy="638497"/>
          </a:xfrm>
          <a:prstGeom prst="rect">
            <a:avLst/>
          </a:prstGeom>
          <a:solidFill>
            <a:srgbClr val="BBE0E3"/>
          </a:solidFill>
          <a:ln w="12700">
            <a:solidFill>
              <a:schemeClr val="accent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ca-ES" altLang="ca-ES" b="1" dirty="0">
              <a:solidFill>
                <a:schemeClr val="tx1"/>
              </a:solidFill>
            </a:endParaRPr>
          </a:p>
          <a:p>
            <a:r>
              <a:rPr lang="es-ES" b="1" noProof="0" dirty="0">
                <a:solidFill>
                  <a:schemeClr val="tx1"/>
                </a:solidFill>
              </a:rPr>
              <a:t>Supervisión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Enfermería</a:t>
            </a:r>
          </a:p>
          <a:p>
            <a:endParaRPr lang="ca-ES" altLang="ca-ES" sz="600" b="1" dirty="0">
              <a:solidFill>
                <a:schemeClr val="tx1"/>
              </a:solidFill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ANA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s-ES" altLang="ca-ES" b="1" dirty="0">
                <a:solidFill>
                  <a:srgbClr val="000000">
                    <a:lumMod val="65000"/>
                    <a:lumOff val="35000"/>
                  </a:srgbClr>
                </a:solidFill>
              </a:rPr>
              <a:t>LOINAZ</a:t>
            </a:r>
            <a:endParaRPr kumimoji="0" lang="es-ES" altLang="ca-ES" sz="800" b="1" i="0" u="none" strike="noStrike" kern="1200" cap="none" spc="0" normalizeH="0" baseline="0" noProof="0" dirty="0">
              <a:ln>
                <a:noFill/>
              </a:ln>
              <a:solidFill>
                <a:srgbClr val="000000">
                  <a:lumMod val="65000"/>
                  <a:lumOff val="35000"/>
                </a:srgbClr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lang="ca-ES" altLang="ca-ES" b="1" dirty="0">
              <a:solidFill>
                <a:schemeClr val="tx1"/>
              </a:solidFill>
            </a:endParaRPr>
          </a:p>
        </p:txBody>
      </p:sp>
      <p:pic>
        <p:nvPicPr>
          <p:cNvPr id="15" name="Imagen 2">
            <a:extLst>
              <a:ext uri="{FF2B5EF4-FFF2-40B4-BE49-F238E27FC236}">
                <a16:creationId xmlns:a16="http://schemas.microsoft.com/office/drawing/2014/main" id="{00000000-0008-0000-0000-000003000000}"/>
              </a:ext>
            </a:extLst>
          </p:cNvPr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032" t="31605" r="51317" b="38796"/>
          <a:stretch/>
        </p:blipFill>
        <p:spPr bwMode="auto">
          <a:xfrm>
            <a:off x="407940" y="231665"/>
            <a:ext cx="992201" cy="929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" name="Rectangle 11">
            <a:extLst>
              <a:ext uri="{FF2B5EF4-FFF2-40B4-BE49-F238E27FC236}">
                <a16:creationId xmlns:a16="http://schemas.microsoft.com/office/drawing/2014/main" id="{2E83D466-415E-B1B1-503E-BFABBD67F731}"/>
              </a:ext>
            </a:extLst>
          </p:cNvPr>
          <p:cNvSpPr>
            <a:spLocks noChangeArrowheads="1"/>
          </p:cNvSpPr>
          <p:nvPr/>
        </p:nvSpPr>
        <p:spPr bwMode="auto">
          <a:xfrm>
            <a:off x="468511" y="1677920"/>
            <a:ext cx="1909752" cy="422859"/>
          </a:xfrm>
          <a:prstGeom prst="rect">
            <a:avLst/>
          </a:prstGeom>
          <a:solidFill>
            <a:srgbClr val="C00000"/>
          </a:solidFill>
          <a:ln w="9525">
            <a:solidFill>
              <a:schemeClr val="bg2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sz="900" b="1" dirty="0">
                <a:solidFill>
                  <a:schemeClr val="bg1"/>
                </a:solidFill>
              </a:rPr>
              <a:t>Responsable de Calidad</a:t>
            </a:r>
          </a:p>
          <a:p>
            <a:r>
              <a:rPr lang="es-ES" sz="900" b="1" dirty="0">
                <a:solidFill>
                  <a:schemeClr val="bg1"/>
                </a:solidFill>
              </a:rPr>
              <a:t>BELÉN SOTO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charset="0"/>
                <a:ea typeface="+mn-ea"/>
                <a:cs typeface="+mn-cs"/>
              </a:rPr>
              <a:t>ANA LUCAS</a:t>
            </a:r>
          </a:p>
        </p:txBody>
      </p:sp>
      <p:sp>
        <p:nvSpPr>
          <p:cNvPr id="39" name="Rectangle 12">
            <a:extLst>
              <a:ext uri="{FF2B5EF4-FFF2-40B4-BE49-F238E27FC236}">
                <a16:creationId xmlns:a16="http://schemas.microsoft.com/office/drawing/2014/main" id="{BB91C2D9-566D-48B5-9AA3-533E7F1F93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4490713" y="4060651"/>
            <a:ext cx="621630" cy="652300"/>
          </a:xfrm>
          <a:prstGeom prst="rect">
            <a:avLst/>
          </a:prstGeom>
          <a:solidFill>
            <a:srgbClr val="BBE0E3"/>
          </a:solidFill>
          <a:ln w="127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r>
              <a:rPr lang="es-ES" b="1" noProof="0" dirty="0">
                <a:solidFill>
                  <a:schemeClr val="tx1"/>
                </a:solidFill>
              </a:rPr>
              <a:t>Animación</a:t>
            </a:r>
          </a:p>
          <a:p>
            <a:r>
              <a:rPr lang="es-ES" b="1" noProof="0" dirty="0">
                <a:solidFill>
                  <a:schemeClr val="tx1"/>
                </a:solidFill>
              </a:rPr>
              <a:t> Sociocultural</a:t>
            </a:r>
          </a:p>
          <a:p>
            <a:endParaRPr lang="ca-ES" altLang="ca-ES" sz="400" dirty="0">
              <a:solidFill>
                <a:schemeClr val="tx1"/>
              </a:solidFill>
              <a:latin typeface="Franklin Gothic Book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Mª ÁNGELES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altLang="ca-ES" sz="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GÓMEZ</a:t>
            </a:r>
          </a:p>
        </p:txBody>
      </p:sp>
      <p:sp>
        <p:nvSpPr>
          <p:cNvPr id="2" name="Rectangle 84">
            <a:extLst>
              <a:ext uri="{FF2B5EF4-FFF2-40B4-BE49-F238E27FC236}">
                <a16:creationId xmlns:a16="http://schemas.microsoft.com/office/drawing/2014/main" id="{03B79298-E082-2A1D-EF42-2918418A214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72251" y="6416148"/>
            <a:ext cx="5332411" cy="200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99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algn="l"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1pPr>
            <a:lvl2pPr algn="l"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2pPr>
            <a:lvl3pPr algn="l"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3pPr>
            <a:lvl4pPr algn="l"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4pPr>
            <a:lvl5pPr algn="l"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2806700" algn="ctr"/>
                <a:tab pos="5257800" algn="r"/>
                <a:tab pos="5611813" algn="r"/>
              </a:tabLs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/>
            <a:r>
              <a:rPr lang="es-ES" sz="700" dirty="0">
                <a:solidFill>
                  <a:srgbClr val="A20000"/>
                </a:solidFill>
              </a:rPr>
              <a:t>ANEXO 2 MC Organigrama              Versión: 2             Fecha de Versión: 1/06/2026          Fecha de Revisión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: </a:t>
            </a:r>
            <a:r>
              <a:rPr lang="es-ES" sz="700" dirty="0">
                <a:solidFill>
                  <a:srgbClr val="A20000"/>
                </a:solidFill>
              </a:rPr>
              <a:t>1</a:t>
            </a: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srgbClr val="A2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/06/2/2030</a:t>
            </a:r>
            <a:endParaRPr lang="es-ES" sz="700" dirty="0">
              <a:solidFill>
                <a:srgbClr val="A20000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iseño predeterminado">
  <a:themeElements>
    <a:clrScheme name="Diseño predeterminad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iseño predeterminado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ca-ES" sz="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99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s-ES" altLang="ca-ES" sz="800" b="0" i="0" u="none" strike="noStrike" cap="none" normalizeH="0" baseline="0" smtClean="0">
            <a:ln>
              <a:noFill/>
            </a:ln>
            <a:solidFill>
              <a:srgbClr val="000000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e l'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icin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cin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973</TotalTime>
  <Words>102</Words>
  <Application>Microsoft Macintosh PowerPoint</Application>
  <PresentationFormat>Presentación en pantalla (4:3)</PresentationFormat>
  <Paragraphs>75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Arial Rounded MT Bold</vt:lpstr>
      <vt:lpstr>Franklin Gothic Book</vt:lpstr>
      <vt:lpstr>Diseño predeterminado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Julio</dc:creator>
  <cp:lastModifiedBy>Belén Soto</cp:lastModifiedBy>
  <cp:revision>78</cp:revision>
  <cp:lastPrinted>2026-03-10T08:29:20Z</cp:lastPrinted>
  <dcterms:created xsi:type="dcterms:W3CDTF">1601-01-01T00:00:00Z</dcterms:created>
  <dcterms:modified xsi:type="dcterms:W3CDTF">2026-06-16T10:55:38Z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1</vt:i4>
  </property>
</Properties>
</file>