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0AC6-E584-4808-A230-CF780068DEAB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01F3D-7911-4F0A-9F99-831F03EAEF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7517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0AC6-E584-4808-A230-CF780068DEAB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01F3D-7911-4F0A-9F99-831F03EAEF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70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0AC6-E584-4808-A230-CF780068DEAB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01F3D-7911-4F0A-9F99-831F03EAEF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5045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0AC6-E584-4808-A230-CF780068DEAB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01F3D-7911-4F0A-9F99-831F03EAEF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576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0AC6-E584-4808-A230-CF780068DEAB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01F3D-7911-4F0A-9F99-831F03EAEF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4343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0AC6-E584-4808-A230-CF780068DEAB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01F3D-7911-4F0A-9F99-831F03EAEF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3380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0AC6-E584-4808-A230-CF780068DEAB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01F3D-7911-4F0A-9F99-831F03EAEF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0914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0AC6-E584-4808-A230-CF780068DEAB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01F3D-7911-4F0A-9F99-831F03EAEF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768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0AC6-E584-4808-A230-CF780068DEAB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01F3D-7911-4F0A-9F99-831F03EAEF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2098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0AC6-E584-4808-A230-CF780068DEAB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01F3D-7911-4F0A-9F99-831F03EAEF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5854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0AC6-E584-4808-A230-CF780068DEAB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01F3D-7911-4F0A-9F99-831F03EAEF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6950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70AC6-E584-4808-A230-CF780068DEAB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01F3D-7911-4F0A-9F99-831F03EAEF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1544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62736" y="5872751"/>
            <a:ext cx="1347498" cy="568695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17275" y="374502"/>
            <a:ext cx="11292958" cy="385896"/>
          </a:xfrm>
          <a:prstGeom prst="rect">
            <a:avLst/>
          </a:prstGeom>
        </p:spPr>
        <p:txBody>
          <a:bodyPr vert="horz" wrap="square" lIns="0" tIns="16912" rIns="0" bIns="0" rtlCol="0" anchor="ctr">
            <a:spAutoFit/>
          </a:bodyPr>
          <a:lstStyle/>
          <a:p>
            <a:pPr algn="ctr"/>
            <a:r>
              <a:rPr lang="es-ES" sz="2663" b="1" dirty="0">
                <a:solidFill>
                  <a:srgbClr val="00808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ORGANIGRAMA DEL CENTRO</a:t>
            </a:r>
          </a:p>
        </p:txBody>
      </p:sp>
      <p:sp>
        <p:nvSpPr>
          <p:cNvPr id="10" name="object 10"/>
          <p:cNvSpPr/>
          <p:nvPr/>
        </p:nvSpPr>
        <p:spPr>
          <a:xfrm>
            <a:off x="458153" y="6404887"/>
            <a:ext cx="9596972" cy="0"/>
          </a:xfrm>
          <a:custGeom>
            <a:avLst/>
            <a:gdLst/>
            <a:ahLst/>
            <a:cxnLst/>
            <a:rect l="l" t="t" r="r" b="b"/>
            <a:pathLst>
              <a:path w="7206615">
                <a:moveTo>
                  <a:pt x="7206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C7A0D"/>
            </a:solidFill>
          </a:ln>
        </p:spPr>
        <p:txBody>
          <a:bodyPr wrap="square" lIns="0" tIns="0" rIns="0" bIns="0" rtlCol="0"/>
          <a:lstStyle/>
          <a:p>
            <a:endParaRPr sz="2397"/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4294967295"/>
          </p:nvPr>
        </p:nvSpPr>
        <p:spPr>
          <a:xfrm>
            <a:off x="7517" y="0"/>
            <a:ext cx="0" cy="1114827"/>
          </a:xfrm>
          <a:prstGeom prst="rect">
            <a:avLst/>
          </a:prstGeom>
        </p:spPr>
        <p:txBody>
          <a:bodyPr vert="horz" wrap="square" lIns="0" tIns="6765" rIns="0" bIns="0" rtlCol="0">
            <a:spAutoFit/>
          </a:bodyPr>
          <a:lstStyle/>
          <a:p>
            <a:pPr marL="50738">
              <a:spcBef>
                <a:spcPts val="53"/>
              </a:spcBef>
            </a:pPr>
            <a:fld id="{81D60167-4931-47E6-BA6A-407CBD079E47}" type="slidenum">
              <a:rPr dirty="0"/>
              <a:pPr marL="50738">
                <a:spcBef>
                  <a:spcPts val="53"/>
                </a:spcBef>
              </a:pPr>
              <a:t>1</a:t>
            </a:fld>
            <a:endParaRPr dirty="0"/>
          </a:p>
        </p:txBody>
      </p:sp>
      <p:grpSp>
        <p:nvGrpSpPr>
          <p:cNvPr id="7" name="Grupo 6"/>
          <p:cNvGrpSpPr/>
          <p:nvPr/>
        </p:nvGrpSpPr>
        <p:grpSpPr>
          <a:xfrm>
            <a:off x="4255677" y="1298369"/>
            <a:ext cx="2915407" cy="776228"/>
            <a:chOff x="2626527" y="103"/>
            <a:chExt cx="955944" cy="477972"/>
          </a:xfrm>
        </p:grpSpPr>
        <p:sp>
          <p:nvSpPr>
            <p:cNvPr id="11" name="Rectángulo 10"/>
            <p:cNvSpPr/>
            <p:nvPr/>
          </p:nvSpPr>
          <p:spPr>
            <a:xfrm>
              <a:off x="2626527" y="103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12" name="CuadroTexto 11"/>
            <p:cNvSpPr txBox="1"/>
            <p:nvPr/>
          </p:nvSpPr>
          <p:spPr>
            <a:xfrm>
              <a:off x="2626527" y="103"/>
              <a:ext cx="955944" cy="477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56" tIns="8456" rIns="8456" bIns="8456" numCol="1" spcCol="1270" anchor="ctr" anchorCtr="0">
              <a:noAutofit/>
            </a:bodyPr>
            <a:lstStyle/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199" b="1" dirty="0">
                <a:solidFill>
                  <a:srgbClr val="007363"/>
                </a:solidFill>
              </a:endParaRP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199" b="1" dirty="0">
                  <a:solidFill>
                    <a:srgbClr val="007363"/>
                  </a:solidFill>
                </a:rPr>
                <a:t>Dirección Centro</a:t>
              </a: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199" dirty="0">
                  <a:solidFill>
                    <a:srgbClr val="007363"/>
                  </a:solidFill>
                </a:rPr>
                <a:t>D. Cristina Garcia Cutillas</a:t>
              </a: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199" dirty="0">
                <a:solidFill>
                  <a:srgbClr val="007363"/>
                </a:solidFill>
              </a:endParaRPr>
            </a:p>
          </p:txBody>
        </p:sp>
      </p:grpSp>
      <p:grpSp>
        <p:nvGrpSpPr>
          <p:cNvPr id="14" name="Grupo 13"/>
          <p:cNvGrpSpPr/>
          <p:nvPr/>
        </p:nvGrpSpPr>
        <p:grpSpPr>
          <a:xfrm>
            <a:off x="483467" y="2558342"/>
            <a:ext cx="1571850" cy="708497"/>
            <a:chOff x="891487" y="678824"/>
            <a:chExt cx="955944" cy="477972"/>
          </a:xfrm>
        </p:grpSpPr>
        <p:sp>
          <p:nvSpPr>
            <p:cNvPr id="15" name="Rectángulo 14"/>
            <p:cNvSpPr/>
            <p:nvPr/>
          </p:nvSpPr>
          <p:spPr>
            <a:xfrm>
              <a:off x="891487" y="678824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16" name="CuadroTexto 15"/>
            <p:cNvSpPr txBox="1"/>
            <p:nvPr/>
          </p:nvSpPr>
          <p:spPr>
            <a:xfrm>
              <a:off x="891487" y="678824"/>
              <a:ext cx="955944" cy="477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56" tIns="8456" rIns="8456" bIns="8456" numCol="1" spcCol="1270" anchor="ctr" anchorCtr="0">
              <a:noAutofit/>
            </a:bodyPr>
            <a:lstStyle/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b="1" dirty="0">
                  <a:solidFill>
                    <a:srgbClr val="007363"/>
                  </a:solidFill>
                </a:rPr>
                <a:t>Responsable Atención al Cliente</a:t>
              </a: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dirty="0">
                  <a:solidFill>
                    <a:srgbClr val="007363"/>
                  </a:solidFill>
                </a:rPr>
                <a:t>Susi Martínez</a:t>
              </a:r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3928129" y="2558342"/>
            <a:ext cx="1571850" cy="708497"/>
            <a:chOff x="2048180" y="678824"/>
            <a:chExt cx="955944" cy="477972"/>
          </a:xfrm>
        </p:grpSpPr>
        <p:sp>
          <p:nvSpPr>
            <p:cNvPr id="18" name="Rectángulo 17"/>
            <p:cNvSpPr/>
            <p:nvPr/>
          </p:nvSpPr>
          <p:spPr>
            <a:xfrm>
              <a:off x="2048180" y="678824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19" name="CuadroTexto 18"/>
            <p:cNvSpPr txBox="1"/>
            <p:nvPr/>
          </p:nvSpPr>
          <p:spPr>
            <a:xfrm>
              <a:off x="2048180" y="678824"/>
              <a:ext cx="955944" cy="477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56" tIns="8456" rIns="8456" bIns="8456" numCol="1" spcCol="1270" anchor="ctr" anchorCtr="0">
              <a:noAutofit/>
            </a:bodyPr>
            <a:lstStyle/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b="1" dirty="0">
                  <a:solidFill>
                    <a:srgbClr val="007363"/>
                  </a:solidFill>
                </a:rPr>
                <a:t>Responsable Asistencial</a:t>
              </a: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dirty="0">
                  <a:solidFill>
                    <a:srgbClr val="007363"/>
                  </a:solidFill>
                </a:rPr>
                <a:t>Cristina Álvarez Moreno</a:t>
              </a:r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6758448" y="2558342"/>
            <a:ext cx="1571850" cy="708497"/>
            <a:chOff x="3204874" y="678824"/>
            <a:chExt cx="955944" cy="477972"/>
          </a:xfrm>
        </p:grpSpPr>
        <p:sp>
          <p:nvSpPr>
            <p:cNvPr id="21" name="Rectángulo 20"/>
            <p:cNvSpPr/>
            <p:nvPr/>
          </p:nvSpPr>
          <p:spPr>
            <a:xfrm>
              <a:off x="3204874" y="678824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2" name="CuadroTexto 21"/>
            <p:cNvSpPr txBox="1"/>
            <p:nvPr/>
          </p:nvSpPr>
          <p:spPr>
            <a:xfrm>
              <a:off x="3204874" y="678824"/>
              <a:ext cx="955944" cy="477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56" tIns="8456" rIns="8456" bIns="8456" numCol="1" spcCol="1270" anchor="ctr" anchorCtr="0">
              <a:noAutofit/>
            </a:bodyPr>
            <a:lstStyle/>
            <a:p>
              <a:pPr algn="ctr" defTabSz="53274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b="1" dirty="0">
                  <a:solidFill>
                    <a:srgbClr val="007363"/>
                  </a:solidFill>
                </a:rPr>
                <a:t>Mantenimiento</a:t>
              </a: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dirty="0">
                  <a:solidFill>
                    <a:srgbClr val="007363"/>
                  </a:solidFill>
                </a:rPr>
                <a:t>Pedro Teruel / Jose Andrés Bermejo</a:t>
              </a:r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9250769" y="2547545"/>
            <a:ext cx="1571850" cy="708497"/>
            <a:chOff x="4361567" y="678824"/>
            <a:chExt cx="955944" cy="477972"/>
          </a:xfrm>
        </p:grpSpPr>
        <p:sp>
          <p:nvSpPr>
            <p:cNvPr id="24" name="Rectángulo 23"/>
            <p:cNvSpPr/>
            <p:nvPr/>
          </p:nvSpPr>
          <p:spPr>
            <a:xfrm>
              <a:off x="4361567" y="678824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25" name="CuadroTexto 24"/>
            <p:cNvSpPr txBox="1"/>
            <p:nvPr/>
          </p:nvSpPr>
          <p:spPr>
            <a:xfrm>
              <a:off x="4361567" y="678824"/>
              <a:ext cx="955944" cy="477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11" tIns="7611" rIns="7611" bIns="7611" numCol="1" spcCol="1270" anchor="ctr" anchorCtr="0">
              <a:noAutofit/>
            </a:bodyPr>
            <a:lstStyle/>
            <a:p>
              <a:pPr algn="ctr" defTabSz="53274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b="1" dirty="0">
                  <a:solidFill>
                    <a:srgbClr val="007363"/>
                  </a:solidFill>
                </a:rPr>
                <a:t>Responsable Servicios Generales</a:t>
              </a: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dirty="0">
                  <a:solidFill>
                    <a:srgbClr val="007363"/>
                  </a:solidFill>
                </a:rPr>
                <a:t>Noemí Montesinos</a:t>
              </a:r>
            </a:p>
          </p:txBody>
        </p:sp>
      </p:grpSp>
      <p:cxnSp>
        <p:nvCxnSpPr>
          <p:cNvPr id="26" name="Conector angular 25"/>
          <p:cNvCxnSpPr/>
          <p:nvPr/>
        </p:nvCxnSpPr>
        <p:spPr>
          <a:xfrm flipV="1">
            <a:off x="5592706" y="2315289"/>
            <a:ext cx="4480507" cy="1"/>
          </a:xfrm>
          <a:prstGeom prst="bentConnector3">
            <a:avLst>
              <a:gd name="adj1" fmla="val 50000"/>
            </a:avLst>
          </a:pr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27" name="Conector recto 26"/>
          <p:cNvCxnSpPr>
            <a:stCxn id="22" idx="0"/>
            <a:endCxn id="22" idx="0"/>
          </p:cNvCxnSpPr>
          <p:nvPr/>
        </p:nvCxnSpPr>
        <p:spPr>
          <a:xfrm>
            <a:off x="7544373" y="255834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angular 27"/>
          <p:cNvCxnSpPr>
            <a:stCxn id="12" idx="2"/>
            <a:endCxn id="16" idx="0"/>
          </p:cNvCxnSpPr>
          <p:nvPr/>
        </p:nvCxnSpPr>
        <p:spPr>
          <a:xfrm rot="5400000">
            <a:off x="3249514" y="94475"/>
            <a:ext cx="483744" cy="4443988"/>
          </a:xfrm>
          <a:prstGeom prst="bentConnector3">
            <a:avLst>
              <a:gd name="adj1" fmla="val 50000"/>
            </a:avLst>
          </a:pr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grpSp>
        <p:nvGrpSpPr>
          <p:cNvPr id="29" name="Grupo 28"/>
          <p:cNvGrpSpPr/>
          <p:nvPr/>
        </p:nvGrpSpPr>
        <p:grpSpPr>
          <a:xfrm>
            <a:off x="2952016" y="3486730"/>
            <a:ext cx="1643744" cy="527706"/>
            <a:chOff x="891487" y="678823"/>
            <a:chExt cx="955944" cy="477973"/>
          </a:xfrm>
        </p:grpSpPr>
        <p:sp>
          <p:nvSpPr>
            <p:cNvPr id="30" name="Rectángulo 29"/>
            <p:cNvSpPr/>
            <p:nvPr/>
          </p:nvSpPr>
          <p:spPr>
            <a:xfrm>
              <a:off x="891487" y="678824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1" name="CuadroTexto 30"/>
            <p:cNvSpPr txBox="1"/>
            <p:nvPr/>
          </p:nvSpPr>
          <p:spPr>
            <a:xfrm>
              <a:off x="891487" y="678823"/>
              <a:ext cx="955944" cy="477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56" tIns="8456" rIns="8456" bIns="8456" numCol="1" spcCol="1270" anchor="ctr" anchorCtr="0">
              <a:noAutofit/>
            </a:bodyPr>
            <a:lstStyle/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dirty="0">
                  <a:solidFill>
                    <a:srgbClr val="007363"/>
                  </a:solidFill>
                </a:rPr>
                <a:t>Terapia Ocupacional</a:t>
              </a: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</p:txBody>
        </p:sp>
      </p:grpSp>
      <p:grpSp>
        <p:nvGrpSpPr>
          <p:cNvPr id="32" name="Grupo 31"/>
          <p:cNvGrpSpPr/>
          <p:nvPr/>
        </p:nvGrpSpPr>
        <p:grpSpPr>
          <a:xfrm>
            <a:off x="4854688" y="3471136"/>
            <a:ext cx="1662918" cy="551863"/>
            <a:chOff x="891487" y="678824"/>
            <a:chExt cx="967095" cy="477972"/>
          </a:xfrm>
        </p:grpSpPr>
        <p:sp>
          <p:nvSpPr>
            <p:cNvPr id="33" name="Rectángulo 32"/>
            <p:cNvSpPr/>
            <p:nvPr/>
          </p:nvSpPr>
          <p:spPr>
            <a:xfrm>
              <a:off x="891487" y="678824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4" name="CuadroTexto 33"/>
            <p:cNvSpPr txBox="1"/>
            <p:nvPr/>
          </p:nvSpPr>
          <p:spPr>
            <a:xfrm>
              <a:off x="902638" y="699982"/>
              <a:ext cx="955944" cy="4077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56" tIns="8456" rIns="8456" bIns="8456" numCol="1" spcCol="1270" anchor="ctr" anchorCtr="0">
              <a:noAutofit/>
            </a:bodyPr>
            <a:lstStyle/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dirty="0">
                  <a:solidFill>
                    <a:srgbClr val="007363"/>
                  </a:solidFill>
                </a:rPr>
                <a:t>Médico </a:t>
              </a:r>
              <a:endParaRPr lang="es-ES" sz="932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5" name="Conector recto 34"/>
          <p:cNvCxnSpPr>
            <a:stCxn id="19" idx="2"/>
          </p:cNvCxnSpPr>
          <p:nvPr/>
        </p:nvCxnSpPr>
        <p:spPr>
          <a:xfrm>
            <a:off x="4714054" y="3266839"/>
            <a:ext cx="5585" cy="2722912"/>
          </a:xfrm>
          <a:prstGeom prst="line">
            <a:avLst/>
          </a:pr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grpSp>
        <p:nvGrpSpPr>
          <p:cNvPr id="36" name="Grupo 35"/>
          <p:cNvGrpSpPr/>
          <p:nvPr/>
        </p:nvGrpSpPr>
        <p:grpSpPr>
          <a:xfrm>
            <a:off x="2952016" y="4210523"/>
            <a:ext cx="1643744" cy="527706"/>
            <a:chOff x="891487" y="678823"/>
            <a:chExt cx="955944" cy="477973"/>
          </a:xfrm>
        </p:grpSpPr>
        <p:sp>
          <p:nvSpPr>
            <p:cNvPr id="37" name="Rectángulo 36"/>
            <p:cNvSpPr/>
            <p:nvPr/>
          </p:nvSpPr>
          <p:spPr>
            <a:xfrm>
              <a:off x="891487" y="678824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38" name="CuadroTexto 37"/>
            <p:cNvSpPr txBox="1"/>
            <p:nvPr/>
          </p:nvSpPr>
          <p:spPr>
            <a:xfrm>
              <a:off x="891487" y="678823"/>
              <a:ext cx="955944" cy="477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56" tIns="8456" rIns="8456" bIns="8456" numCol="1" spcCol="1270" anchor="ctr" anchorCtr="0">
              <a:noAutofit/>
            </a:bodyPr>
            <a:lstStyle/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dirty="0">
                  <a:solidFill>
                    <a:srgbClr val="007363"/>
                  </a:solidFill>
                </a:rPr>
                <a:t>Trabajador Social y responsable de SAD </a:t>
              </a: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dirty="0">
                  <a:solidFill>
                    <a:schemeClr val="tx1"/>
                  </a:solidFill>
                </a:rPr>
                <a:t>Lidia López</a:t>
              </a: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</p:txBody>
        </p:sp>
      </p:grpSp>
      <p:grpSp>
        <p:nvGrpSpPr>
          <p:cNvPr id="39" name="Grupo 38"/>
          <p:cNvGrpSpPr/>
          <p:nvPr/>
        </p:nvGrpSpPr>
        <p:grpSpPr>
          <a:xfrm>
            <a:off x="2952016" y="5626598"/>
            <a:ext cx="1643744" cy="527706"/>
            <a:chOff x="891487" y="678823"/>
            <a:chExt cx="955944" cy="477973"/>
          </a:xfrm>
        </p:grpSpPr>
        <p:sp>
          <p:nvSpPr>
            <p:cNvPr id="40" name="Rectángulo 39"/>
            <p:cNvSpPr/>
            <p:nvPr/>
          </p:nvSpPr>
          <p:spPr>
            <a:xfrm>
              <a:off x="891487" y="678824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41" name="CuadroTexto 40"/>
            <p:cNvSpPr txBox="1"/>
            <p:nvPr/>
          </p:nvSpPr>
          <p:spPr>
            <a:xfrm>
              <a:off x="891487" y="678823"/>
              <a:ext cx="955944" cy="477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56" tIns="8456" rIns="8456" bIns="8456" numCol="1" spcCol="1270" anchor="ctr" anchorCtr="0">
              <a:noAutofit/>
            </a:bodyPr>
            <a:lstStyle/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chemeClr val="tx1"/>
                </a:solidFill>
              </a:endParaRP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</p:txBody>
        </p:sp>
      </p:grpSp>
      <p:grpSp>
        <p:nvGrpSpPr>
          <p:cNvPr id="42" name="Grupo 41"/>
          <p:cNvGrpSpPr/>
          <p:nvPr/>
        </p:nvGrpSpPr>
        <p:grpSpPr>
          <a:xfrm>
            <a:off x="2940846" y="4919019"/>
            <a:ext cx="1643744" cy="527706"/>
            <a:chOff x="891487" y="678823"/>
            <a:chExt cx="955944" cy="477973"/>
          </a:xfrm>
        </p:grpSpPr>
        <p:sp>
          <p:nvSpPr>
            <p:cNvPr id="43" name="Rectángulo 42"/>
            <p:cNvSpPr/>
            <p:nvPr/>
          </p:nvSpPr>
          <p:spPr>
            <a:xfrm>
              <a:off x="891487" y="678824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44" name="CuadroTexto 43"/>
            <p:cNvSpPr txBox="1"/>
            <p:nvPr/>
          </p:nvSpPr>
          <p:spPr>
            <a:xfrm>
              <a:off x="891487" y="678823"/>
              <a:ext cx="955944" cy="477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56" tIns="8456" rIns="8456" bIns="8456" numCol="1" spcCol="1270" anchor="ctr" anchorCtr="0">
              <a:noAutofit/>
            </a:bodyPr>
            <a:lstStyle/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dirty="0">
                  <a:solidFill>
                    <a:srgbClr val="007363"/>
                  </a:solidFill>
                </a:rPr>
                <a:t>Animador Social</a:t>
              </a:r>
            </a:p>
          </p:txBody>
        </p:sp>
      </p:grpSp>
      <p:grpSp>
        <p:nvGrpSpPr>
          <p:cNvPr id="45" name="Grupo 44"/>
          <p:cNvGrpSpPr/>
          <p:nvPr/>
        </p:nvGrpSpPr>
        <p:grpSpPr>
          <a:xfrm>
            <a:off x="4854688" y="4919019"/>
            <a:ext cx="1643744" cy="527706"/>
            <a:chOff x="891487" y="678823"/>
            <a:chExt cx="955944" cy="477973"/>
          </a:xfrm>
        </p:grpSpPr>
        <p:sp>
          <p:nvSpPr>
            <p:cNvPr id="46" name="Rectángulo 45"/>
            <p:cNvSpPr/>
            <p:nvPr/>
          </p:nvSpPr>
          <p:spPr>
            <a:xfrm>
              <a:off x="891487" y="678824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47" name="CuadroTexto 46"/>
            <p:cNvSpPr txBox="1"/>
            <p:nvPr/>
          </p:nvSpPr>
          <p:spPr>
            <a:xfrm>
              <a:off x="891487" y="678823"/>
              <a:ext cx="955944" cy="477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56" tIns="8456" rIns="8456" bIns="8456" numCol="1" spcCol="1270" anchor="ctr" anchorCtr="0">
              <a:noAutofit/>
            </a:bodyPr>
            <a:lstStyle/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dirty="0">
                  <a:solidFill>
                    <a:srgbClr val="007363"/>
                  </a:solidFill>
                </a:rPr>
                <a:t>Supervisor/</a:t>
              </a:r>
              <a:r>
                <a:rPr lang="es-ES" sz="932" dirty="0" err="1">
                  <a:solidFill>
                    <a:srgbClr val="007363"/>
                  </a:solidFill>
                </a:rPr>
                <a:t>Geros</a:t>
              </a:r>
              <a:endParaRPr lang="es-ES" sz="932" dirty="0">
                <a:solidFill>
                  <a:srgbClr val="007363"/>
                </a:solidFill>
              </a:endParaRP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chemeClr val="tx1">
                    <a:lumMod val="50000"/>
                  </a:schemeClr>
                </a:solidFill>
              </a:endParaRP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</p:txBody>
        </p:sp>
      </p:grpSp>
      <p:grpSp>
        <p:nvGrpSpPr>
          <p:cNvPr id="48" name="Grupo 47"/>
          <p:cNvGrpSpPr/>
          <p:nvPr/>
        </p:nvGrpSpPr>
        <p:grpSpPr>
          <a:xfrm>
            <a:off x="4854688" y="5626599"/>
            <a:ext cx="1643744" cy="527706"/>
            <a:chOff x="891487" y="678823"/>
            <a:chExt cx="955944" cy="477973"/>
          </a:xfrm>
        </p:grpSpPr>
        <p:sp>
          <p:nvSpPr>
            <p:cNvPr id="49" name="Rectángulo 48"/>
            <p:cNvSpPr/>
            <p:nvPr/>
          </p:nvSpPr>
          <p:spPr>
            <a:xfrm>
              <a:off x="891487" y="678824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50" name="CuadroTexto 49"/>
            <p:cNvSpPr txBox="1"/>
            <p:nvPr/>
          </p:nvSpPr>
          <p:spPr>
            <a:xfrm>
              <a:off x="891487" y="678823"/>
              <a:ext cx="955944" cy="477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56" tIns="8456" rIns="8456" bIns="8456" numCol="1" spcCol="1270" anchor="ctr" anchorCtr="0">
              <a:noAutofit/>
            </a:bodyPr>
            <a:lstStyle/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dirty="0">
                  <a:solidFill>
                    <a:srgbClr val="007363"/>
                  </a:solidFill>
                </a:rPr>
                <a:t>Fisioterapia</a:t>
              </a: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</p:txBody>
        </p:sp>
      </p:grpSp>
      <p:cxnSp>
        <p:nvCxnSpPr>
          <p:cNvPr id="51" name="Conector recto 50"/>
          <p:cNvCxnSpPr/>
          <p:nvPr/>
        </p:nvCxnSpPr>
        <p:spPr>
          <a:xfrm>
            <a:off x="4595760" y="4535292"/>
            <a:ext cx="258928" cy="0"/>
          </a:xfrm>
          <a:prstGeom prst="line">
            <a:avLst/>
          </a:pr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2" name="Conector recto 51"/>
          <p:cNvCxnSpPr/>
          <p:nvPr/>
        </p:nvCxnSpPr>
        <p:spPr>
          <a:xfrm>
            <a:off x="4584590" y="5215445"/>
            <a:ext cx="258928" cy="0"/>
          </a:xfrm>
          <a:prstGeom prst="line">
            <a:avLst/>
          </a:pr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3" name="Conector recto 52"/>
          <p:cNvCxnSpPr/>
          <p:nvPr/>
        </p:nvCxnSpPr>
        <p:spPr>
          <a:xfrm>
            <a:off x="4714054" y="5989751"/>
            <a:ext cx="129464" cy="0"/>
          </a:xfrm>
          <a:prstGeom prst="line">
            <a:avLst/>
          </a:pr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grpSp>
        <p:nvGrpSpPr>
          <p:cNvPr id="54" name="Grupo 53"/>
          <p:cNvGrpSpPr/>
          <p:nvPr/>
        </p:nvGrpSpPr>
        <p:grpSpPr>
          <a:xfrm>
            <a:off x="7972378" y="4100588"/>
            <a:ext cx="1643744" cy="527706"/>
            <a:chOff x="891487" y="678823"/>
            <a:chExt cx="955944" cy="477973"/>
          </a:xfrm>
        </p:grpSpPr>
        <p:sp>
          <p:nvSpPr>
            <p:cNvPr id="55" name="Rectángulo 54"/>
            <p:cNvSpPr/>
            <p:nvPr/>
          </p:nvSpPr>
          <p:spPr>
            <a:xfrm>
              <a:off x="891487" y="678824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56" name="CuadroTexto 55"/>
            <p:cNvSpPr txBox="1"/>
            <p:nvPr/>
          </p:nvSpPr>
          <p:spPr>
            <a:xfrm>
              <a:off x="891487" y="678823"/>
              <a:ext cx="955944" cy="477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56" tIns="8456" rIns="8456" bIns="8456" numCol="1" spcCol="1270" anchor="ctr" anchorCtr="0">
              <a:noAutofit/>
            </a:bodyPr>
            <a:lstStyle/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dirty="0">
                  <a:solidFill>
                    <a:srgbClr val="007363"/>
                  </a:solidFill>
                </a:rPr>
                <a:t>Administración/Recepción</a:t>
              </a: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</p:txBody>
        </p:sp>
      </p:grpSp>
      <p:grpSp>
        <p:nvGrpSpPr>
          <p:cNvPr id="57" name="Grupo 56"/>
          <p:cNvGrpSpPr/>
          <p:nvPr/>
        </p:nvGrpSpPr>
        <p:grpSpPr>
          <a:xfrm>
            <a:off x="10202677" y="4205721"/>
            <a:ext cx="1643744" cy="527706"/>
            <a:chOff x="891487" y="678823"/>
            <a:chExt cx="955944" cy="477973"/>
          </a:xfrm>
        </p:grpSpPr>
        <p:sp>
          <p:nvSpPr>
            <p:cNvPr id="58" name="Rectángulo 57"/>
            <p:cNvSpPr/>
            <p:nvPr/>
          </p:nvSpPr>
          <p:spPr>
            <a:xfrm>
              <a:off x="891487" y="678824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59" name="CuadroTexto 58"/>
            <p:cNvSpPr txBox="1"/>
            <p:nvPr/>
          </p:nvSpPr>
          <p:spPr>
            <a:xfrm>
              <a:off x="891487" y="678823"/>
              <a:ext cx="955944" cy="477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56" tIns="8456" rIns="8456" bIns="8456" numCol="1" spcCol="1270" anchor="ctr" anchorCtr="0">
              <a:noAutofit/>
            </a:bodyPr>
            <a:lstStyle/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dirty="0">
                  <a:solidFill>
                    <a:srgbClr val="007363"/>
                  </a:solidFill>
                </a:rPr>
                <a:t>Limpieza</a:t>
              </a: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</p:txBody>
        </p:sp>
      </p:grpSp>
      <p:cxnSp>
        <p:nvCxnSpPr>
          <p:cNvPr id="60" name="Conector recto 59"/>
          <p:cNvCxnSpPr>
            <a:stCxn id="25" idx="2"/>
          </p:cNvCxnSpPr>
          <p:nvPr/>
        </p:nvCxnSpPr>
        <p:spPr>
          <a:xfrm>
            <a:off x="10036694" y="3256042"/>
            <a:ext cx="19175" cy="1937324"/>
          </a:xfrm>
          <a:prstGeom prst="line">
            <a:avLst/>
          </a:pr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grpSp>
        <p:nvGrpSpPr>
          <p:cNvPr id="61" name="Grupo 60"/>
          <p:cNvGrpSpPr/>
          <p:nvPr/>
        </p:nvGrpSpPr>
        <p:grpSpPr>
          <a:xfrm>
            <a:off x="10202677" y="4929514"/>
            <a:ext cx="1643744" cy="527706"/>
            <a:chOff x="891487" y="678823"/>
            <a:chExt cx="955944" cy="477973"/>
          </a:xfrm>
        </p:grpSpPr>
        <p:sp>
          <p:nvSpPr>
            <p:cNvPr id="62" name="Rectángulo 61"/>
            <p:cNvSpPr/>
            <p:nvPr/>
          </p:nvSpPr>
          <p:spPr>
            <a:xfrm>
              <a:off x="891487" y="678824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63" name="CuadroTexto 62"/>
            <p:cNvSpPr txBox="1"/>
            <p:nvPr/>
          </p:nvSpPr>
          <p:spPr>
            <a:xfrm>
              <a:off x="891487" y="678823"/>
              <a:ext cx="955944" cy="477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56" tIns="8456" rIns="8456" bIns="8456" numCol="1" spcCol="1270" anchor="ctr" anchorCtr="0">
              <a:noAutofit/>
            </a:bodyPr>
            <a:lstStyle/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dirty="0">
                  <a:solidFill>
                    <a:srgbClr val="007363"/>
                  </a:solidFill>
                </a:rPr>
                <a:t>Lavandería</a:t>
              </a:r>
              <a:endParaRPr lang="es-ES" sz="932" dirty="0">
                <a:solidFill>
                  <a:schemeClr val="tx1"/>
                </a:solidFill>
              </a:endParaRP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</p:txBody>
        </p:sp>
      </p:grpSp>
      <p:cxnSp>
        <p:nvCxnSpPr>
          <p:cNvPr id="64" name="Conector recto 63"/>
          <p:cNvCxnSpPr>
            <a:endCxn id="59" idx="1"/>
          </p:cNvCxnSpPr>
          <p:nvPr/>
        </p:nvCxnSpPr>
        <p:spPr>
          <a:xfrm>
            <a:off x="10073213" y="4469400"/>
            <a:ext cx="129464" cy="174"/>
          </a:xfrm>
          <a:prstGeom prst="line">
            <a:avLst/>
          </a:pr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5" name="Conector recto 64"/>
          <p:cNvCxnSpPr>
            <a:endCxn id="62" idx="1"/>
          </p:cNvCxnSpPr>
          <p:nvPr/>
        </p:nvCxnSpPr>
        <p:spPr>
          <a:xfrm>
            <a:off x="10062043" y="5193366"/>
            <a:ext cx="140634" cy="3"/>
          </a:xfrm>
          <a:prstGeom prst="line">
            <a:avLst/>
          </a:pr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6" name="Conector recto 65"/>
          <p:cNvCxnSpPr/>
          <p:nvPr/>
        </p:nvCxnSpPr>
        <p:spPr>
          <a:xfrm>
            <a:off x="10058634" y="2306492"/>
            <a:ext cx="1" cy="241053"/>
          </a:xfrm>
          <a:prstGeom prst="line">
            <a:avLst/>
          </a:pr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7" name="Conector recto 66"/>
          <p:cNvCxnSpPr/>
          <p:nvPr/>
        </p:nvCxnSpPr>
        <p:spPr>
          <a:xfrm>
            <a:off x="7518005" y="2324087"/>
            <a:ext cx="1" cy="241053"/>
          </a:xfrm>
          <a:prstGeom prst="line">
            <a:avLst/>
          </a:pr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8" name="Conector recto 67"/>
          <p:cNvCxnSpPr/>
          <p:nvPr/>
        </p:nvCxnSpPr>
        <p:spPr>
          <a:xfrm>
            <a:off x="4714052" y="2324087"/>
            <a:ext cx="1" cy="241053"/>
          </a:xfrm>
          <a:prstGeom prst="line">
            <a:avLst/>
          </a:pr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grpSp>
        <p:nvGrpSpPr>
          <p:cNvPr id="69" name="Grupo 68"/>
          <p:cNvGrpSpPr/>
          <p:nvPr/>
        </p:nvGrpSpPr>
        <p:grpSpPr>
          <a:xfrm>
            <a:off x="4863360" y="4202873"/>
            <a:ext cx="1643744" cy="527706"/>
            <a:chOff x="891487" y="678823"/>
            <a:chExt cx="955944" cy="477973"/>
          </a:xfrm>
        </p:grpSpPr>
        <p:sp>
          <p:nvSpPr>
            <p:cNvPr id="70" name="Rectángulo 69"/>
            <p:cNvSpPr/>
            <p:nvPr/>
          </p:nvSpPr>
          <p:spPr>
            <a:xfrm>
              <a:off x="891487" y="678824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71" name="CuadroTexto 70"/>
            <p:cNvSpPr txBox="1"/>
            <p:nvPr/>
          </p:nvSpPr>
          <p:spPr>
            <a:xfrm>
              <a:off x="891487" y="678823"/>
              <a:ext cx="955944" cy="477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56" tIns="8456" rIns="8456" bIns="8456" numCol="1" spcCol="1270" anchor="ctr" anchorCtr="0">
              <a:noAutofit/>
            </a:bodyPr>
            <a:lstStyle/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dirty="0" err="1">
                  <a:solidFill>
                    <a:srgbClr val="007363"/>
                  </a:solidFill>
                </a:rPr>
                <a:t>Dues</a:t>
              </a:r>
              <a:endParaRPr lang="es-ES" sz="932" dirty="0">
                <a:solidFill>
                  <a:schemeClr val="tx1"/>
                </a:solidFill>
              </a:endParaRPr>
            </a:p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32" dirty="0">
                <a:solidFill>
                  <a:srgbClr val="007363"/>
                </a:solidFill>
              </a:endParaRPr>
            </a:p>
          </p:txBody>
        </p:sp>
      </p:grpSp>
      <p:cxnSp>
        <p:nvCxnSpPr>
          <p:cNvPr id="72" name="Conector recto 71"/>
          <p:cNvCxnSpPr/>
          <p:nvPr/>
        </p:nvCxnSpPr>
        <p:spPr>
          <a:xfrm>
            <a:off x="4584590" y="5991495"/>
            <a:ext cx="258928" cy="0"/>
          </a:xfrm>
          <a:prstGeom prst="line">
            <a:avLst/>
          </a:pr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3" name="Rectángulo 72"/>
          <p:cNvSpPr/>
          <p:nvPr/>
        </p:nvSpPr>
        <p:spPr>
          <a:xfrm>
            <a:off x="3482692" y="5719241"/>
            <a:ext cx="643125" cy="2214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59194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932" dirty="0">
                <a:solidFill>
                  <a:srgbClr val="007363"/>
                </a:solidFill>
              </a:rPr>
              <a:t>Psicólogo</a:t>
            </a:r>
          </a:p>
        </p:txBody>
      </p:sp>
      <p:cxnSp>
        <p:nvCxnSpPr>
          <p:cNvPr id="74" name="Conector angular 73"/>
          <p:cNvCxnSpPr>
            <a:stCxn id="25" idx="2"/>
            <a:endCxn id="55" idx="0"/>
          </p:cNvCxnSpPr>
          <p:nvPr/>
        </p:nvCxnSpPr>
        <p:spPr>
          <a:xfrm rot="5400000">
            <a:off x="8993200" y="3057095"/>
            <a:ext cx="844548" cy="1242443"/>
          </a:xfrm>
          <a:prstGeom prst="bentConnector3">
            <a:avLst/>
          </a:pr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grpSp>
        <p:nvGrpSpPr>
          <p:cNvPr id="75" name="Grupo 74"/>
          <p:cNvGrpSpPr/>
          <p:nvPr/>
        </p:nvGrpSpPr>
        <p:grpSpPr>
          <a:xfrm>
            <a:off x="10202677" y="3290106"/>
            <a:ext cx="1643744" cy="527706"/>
            <a:chOff x="891487" y="678823"/>
            <a:chExt cx="955944" cy="477973"/>
          </a:xfrm>
        </p:grpSpPr>
        <p:sp>
          <p:nvSpPr>
            <p:cNvPr id="76" name="Rectángulo 75"/>
            <p:cNvSpPr/>
            <p:nvPr/>
          </p:nvSpPr>
          <p:spPr>
            <a:xfrm>
              <a:off x="891487" y="678824"/>
              <a:ext cx="955944" cy="477972"/>
            </a:xfrm>
            <a:prstGeom prst="rect">
              <a:avLst/>
            </a:prstGeom>
            <a:noFill/>
            <a:ln>
              <a:solidFill>
                <a:srgbClr val="00736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ES"/>
            </a:p>
          </p:txBody>
        </p:sp>
        <p:sp>
          <p:nvSpPr>
            <p:cNvPr id="77" name="CuadroTexto 76"/>
            <p:cNvSpPr txBox="1"/>
            <p:nvPr/>
          </p:nvSpPr>
          <p:spPr>
            <a:xfrm>
              <a:off x="891487" y="678823"/>
              <a:ext cx="955944" cy="4779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56" tIns="8456" rIns="8456" bIns="8456" numCol="1" spcCol="1270" anchor="ctr" anchorCtr="0">
              <a:noAutofit/>
            </a:bodyPr>
            <a:lstStyle/>
            <a:p>
              <a:pPr algn="ctr" defTabSz="59194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932" dirty="0">
                  <a:solidFill>
                    <a:srgbClr val="007363"/>
                  </a:solidFill>
                </a:rPr>
                <a:t>Cocina</a:t>
              </a:r>
            </a:p>
          </p:txBody>
        </p:sp>
      </p:grpSp>
      <p:cxnSp>
        <p:nvCxnSpPr>
          <p:cNvPr id="78" name="Conector recto 77"/>
          <p:cNvCxnSpPr/>
          <p:nvPr/>
        </p:nvCxnSpPr>
        <p:spPr>
          <a:xfrm>
            <a:off x="10055869" y="3471136"/>
            <a:ext cx="140634" cy="3"/>
          </a:xfrm>
          <a:prstGeom prst="line">
            <a:avLst/>
          </a:pr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79" name="Conector recto de flecha 78"/>
          <p:cNvCxnSpPr>
            <a:stCxn id="77" idx="2"/>
            <a:endCxn id="59" idx="0"/>
          </p:cNvCxnSpPr>
          <p:nvPr/>
        </p:nvCxnSpPr>
        <p:spPr>
          <a:xfrm>
            <a:off x="11024549" y="3817811"/>
            <a:ext cx="0" cy="3879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de flecha 79"/>
          <p:cNvCxnSpPr>
            <a:stCxn id="59" idx="2"/>
            <a:endCxn id="63" idx="0"/>
          </p:cNvCxnSpPr>
          <p:nvPr/>
        </p:nvCxnSpPr>
        <p:spPr>
          <a:xfrm>
            <a:off x="11024549" y="4733425"/>
            <a:ext cx="0" cy="196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80"/>
          <p:cNvCxnSpPr>
            <a:stCxn id="31" idx="3"/>
            <a:endCxn id="33" idx="1"/>
          </p:cNvCxnSpPr>
          <p:nvPr/>
        </p:nvCxnSpPr>
        <p:spPr>
          <a:xfrm flipV="1">
            <a:off x="4595760" y="3747067"/>
            <a:ext cx="258928" cy="3516"/>
          </a:xfrm>
          <a:prstGeom prst="line">
            <a:avLst/>
          </a:pr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</p:spTree>
    <p:extLst>
      <p:ext uri="{BB962C8B-B14F-4D97-AF65-F5344CB8AC3E}">
        <p14:creationId xmlns:p14="http://schemas.microsoft.com/office/powerpoint/2010/main" val="2023874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59</Words>
  <Application>Microsoft Office PowerPoint</Application>
  <PresentationFormat>Panorámica</PresentationFormat>
  <Paragraphs>35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ORGANIGRAMA DEL CENTRO</vt:lpstr>
    </vt:vector>
  </TitlesOfParts>
  <Company>CASER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ASCENSION MARTINEZ SANCHEZ</dc:creator>
  <cp:lastModifiedBy>CRISTINA GARCIA CUTILLAS</cp:lastModifiedBy>
  <cp:revision>7</cp:revision>
  <dcterms:created xsi:type="dcterms:W3CDTF">2022-11-28T14:58:03Z</dcterms:created>
  <dcterms:modified xsi:type="dcterms:W3CDTF">2026-03-04T09:19:15Z</dcterms:modified>
</cp:coreProperties>
</file>